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7" r:id="rId3"/>
    <p:sldId id="257" r:id="rId4"/>
    <p:sldId id="258" r:id="rId5"/>
    <p:sldId id="259" r:id="rId6"/>
    <p:sldId id="266" r:id="rId7"/>
    <p:sldId id="260" r:id="rId8"/>
    <p:sldId id="265" r:id="rId9"/>
    <p:sldId id="263" r:id="rId10"/>
    <p:sldId id="302" r:id="rId11"/>
    <p:sldId id="275" r:id="rId12"/>
    <p:sldId id="274" r:id="rId13"/>
    <p:sldId id="271" r:id="rId14"/>
    <p:sldId id="272" r:id="rId15"/>
    <p:sldId id="303" r:id="rId16"/>
    <p:sldId id="278" r:id="rId17"/>
    <p:sldId id="279" r:id="rId18"/>
    <p:sldId id="280" r:id="rId19"/>
    <p:sldId id="304" r:id="rId20"/>
    <p:sldId id="282" r:id="rId21"/>
    <p:sldId id="305" r:id="rId22"/>
    <p:sldId id="288" r:id="rId23"/>
    <p:sldId id="306" r:id="rId24"/>
    <p:sldId id="301" r:id="rId25"/>
    <p:sldId id="307" r:id="rId26"/>
    <p:sldId id="283" r:id="rId27"/>
    <p:sldId id="308" r:id="rId28"/>
    <p:sldId id="290" r:id="rId29"/>
    <p:sldId id="309" r:id="rId30"/>
    <p:sldId id="292" r:id="rId31"/>
    <p:sldId id="310" r:id="rId32"/>
    <p:sldId id="293" r:id="rId33"/>
    <p:sldId id="311" r:id="rId34"/>
    <p:sldId id="315"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7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304541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8638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18217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28145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48064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2875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1.09.2025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156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1.09.2025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6402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471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3148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7606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1.09.2025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6370768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35169" y="1081767"/>
            <a:ext cx="7069563" cy="3139321"/>
          </a:xfrm>
          <a:prstGeom prst="rect">
            <a:avLst/>
          </a:prstGeom>
          <a:noFill/>
        </p:spPr>
        <p:txBody>
          <a:bodyPr wrap="none" rtlCol="0">
            <a:spAutoFit/>
          </a:bodyPr>
          <a:lstStyle/>
          <a:p>
            <a:pPr algn="ctr"/>
            <a:r>
              <a:rPr lang="tr-TR" sz="6600" b="1" dirty="0">
                <a:latin typeface="Times New Roman" panose="02020603050405020304" pitchFamily="18" charset="0"/>
                <a:cs typeface="Times New Roman" panose="02020603050405020304" pitchFamily="18" charset="0"/>
              </a:rPr>
              <a:t>NEVİN MEHMET</a:t>
            </a:r>
          </a:p>
          <a:p>
            <a:pPr algn="ctr"/>
            <a:r>
              <a:rPr lang="tr-TR" sz="6600" b="1" dirty="0">
                <a:latin typeface="Times New Roman" panose="02020603050405020304" pitchFamily="18" charset="0"/>
                <a:cs typeface="Times New Roman" panose="02020603050405020304" pitchFamily="18" charset="0"/>
              </a:rPr>
              <a:t> BİLGİNER</a:t>
            </a:r>
          </a:p>
          <a:p>
            <a:pPr algn="ctr"/>
            <a:r>
              <a:rPr lang="tr-TR" sz="6600" b="1" dirty="0">
                <a:latin typeface="Times New Roman" panose="02020603050405020304" pitchFamily="18" charset="0"/>
                <a:cs typeface="Times New Roman" panose="02020603050405020304" pitchFamily="18" charset="0"/>
              </a:rPr>
              <a:t>İLKOKULU</a:t>
            </a:r>
          </a:p>
        </p:txBody>
      </p:sp>
      <p:sp>
        <p:nvSpPr>
          <p:cNvPr id="7" name="Metin kutusu 6"/>
          <p:cNvSpPr txBox="1"/>
          <p:nvPr/>
        </p:nvSpPr>
        <p:spPr>
          <a:xfrm>
            <a:off x="1543637" y="4451628"/>
            <a:ext cx="6052618" cy="1569660"/>
          </a:xfrm>
          <a:prstGeom prst="rect">
            <a:avLst/>
          </a:prstGeom>
          <a:noFill/>
        </p:spPr>
        <p:txBody>
          <a:bodyPr wrap="none" rtlCol="0">
            <a:spAutoFit/>
          </a:bodyPr>
          <a:lstStyle/>
          <a:p>
            <a:pPr algn="ctr"/>
            <a:r>
              <a:rPr lang="tr-TR" sz="4800" b="1" dirty="0">
                <a:latin typeface="Times New Roman" panose="02020603050405020304" pitchFamily="18" charset="0"/>
                <a:cs typeface="Times New Roman" panose="02020603050405020304" pitchFamily="18" charset="0"/>
              </a:rPr>
              <a:t>1-K Sınıfı</a:t>
            </a:r>
          </a:p>
          <a:p>
            <a:pPr algn="ctr"/>
            <a:r>
              <a:rPr lang="tr-TR" sz="4800" b="1" dirty="0">
                <a:latin typeface="Times New Roman" panose="02020603050405020304" pitchFamily="18" charset="0"/>
                <a:cs typeface="Times New Roman" panose="02020603050405020304" pitchFamily="18" charset="0"/>
              </a:rPr>
              <a:t>Veli Toplantısı Sunusu</a:t>
            </a:r>
          </a:p>
        </p:txBody>
      </p:sp>
    </p:spTree>
    <p:extLst>
      <p:ext uri="{BB962C8B-B14F-4D97-AF65-F5344CB8AC3E}">
        <p14:creationId xmlns:p14="http://schemas.microsoft.com/office/powerpoint/2010/main" val="3056712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667498"/>
            <a:ext cx="5832648" cy="923330"/>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Oyun Oynamak</a:t>
            </a:r>
          </a:p>
        </p:txBody>
      </p:sp>
    </p:spTree>
    <p:extLst>
      <p:ext uri="{BB962C8B-B14F-4D97-AF65-F5344CB8AC3E}">
        <p14:creationId xmlns:p14="http://schemas.microsoft.com/office/powerpoint/2010/main" val="1557327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gdd.org.tr/wp-content/uploads/2023/04/cocuk_1.png"/>
          <p:cNvPicPr>
            <a:picLocks noChangeAspect="1" noChangeArrowheads="1"/>
          </p:cNvPicPr>
          <p:nvPr/>
        </p:nvPicPr>
        <p:blipFill rotWithShape="1">
          <a:blip r:embed="rId2">
            <a:extLst>
              <a:ext uri="{28A0092B-C50C-407E-A947-70E740481C1C}">
                <a14:useLocalDpi xmlns:a14="http://schemas.microsoft.com/office/drawing/2010/main" val="0"/>
              </a:ext>
            </a:extLst>
          </a:blip>
          <a:srcRect l="2856" b="6428"/>
          <a:stretch/>
        </p:blipFill>
        <p:spPr bwMode="auto">
          <a:xfrm>
            <a:off x="395536" y="188640"/>
            <a:ext cx="8280920" cy="451441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403648" y="4869160"/>
            <a:ext cx="6264696" cy="830997"/>
          </a:xfrm>
          <a:prstGeom prst="rect">
            <a:avLst/>
          </a:prstGeom>
        </p:spPr>
        <p:txBody>
          <a:bodyPr wrap="square">
            <a:spAutoFit/>
          </a:bodyPr>
          <a:lstStyle/>
          <a:p>
            <a:r>
              <a:rPr lang="tr-TR" sz="2400" b="1" dirty="0">
                <a:latin typeface="Times New Roman" panose="02020603050405020304" pitchFamily="18" charset="0"/>
                <a:cs typeface="Times New Roman" panose="02020603050405020304" pitchFamily="18" charset="0"/>
              </a:rPr>
              <a:t>“Kuşlar uçar, balıklar yüzer, çocuklar oynar.”</a:t>
            </a:r>
          </a:p>
          <a:p>
            <a:r>
              <a:rPr lang="tr-TR" sz="2400" b="1" dirty="0">
                <a:latin typeface="Times New Roman" panose="02020603050405020304" pitchFamily="18" charset="0"/>
                <a:cs typeface="Times New Roman" panose="02020603050405020304" pitchFamily="18" charset="0"/>
              </a:rPr>
              <a:t>(Garry </a:t>
            </a:r>
            <a:r>
              <a:rPr lang="tr-TR" sz="2400" b="1" dirty="0" err="1">
                <a:latin typeface="Times New Roman" panose="02020603050405020304" pitchFamily="18" charset="0"/>
                <a:cs typeface="Times New Roman" panose="02020603050405020304" pitchFamily="18" charset="0"/>
              </a:rPr>
              <a:t>Landreth</a:t>
            </a:r>
            <a:r>
              <a:rPr lang="tr-TR"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8741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Panneau vide images vectorielles, Panneau vide vecteurs libres de droit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Panneau vide images vectorielles, Panneau vide vecteurs libres de droits |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Panneau vide images vectorielles, Panneau vide vecteurs libres de droits |  Depositphot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Metin kutusu 10"/>
          <p:cNvSpPr txBox="1"/>
          <p:nvPr/>
        </p:nvSpPr>
        <p:spPr>
          <a:xfrm>
            <a:off x="325278" y="312738"/>
            <a:ext cx="8495194" cy="3970318"/>
          </a:xfrm>
          <a:prstGeom prst="rect">
            <a:avLst/>
          </a:prstGeom>
          <a:noFill/>
        </p:spPr>
        <p:txBody>
          <a:bodyPr wrap="square" rtlCol="0">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Çocukların oyun, çocuğun öğrenme ve iletişim biçimidir. </a:t>
            </a:r>
          </a:p>
          <a:p>
            <a:pPr algn="just">
              <a:lnSpc>
                <a:spcPct val="150000"/>
              </a:lnSpc>
            </a:pPr>
            <a:r>
              <a:rPr lang="tr-TR" sz="2400" b="1" dirty="0">
                <a:latin typeface="Times New Roman" panose="02020603050405020304" pitchFamily="18" charset="0"/>
                <a:cs typeface="Times New Roman" panose="02020603050405020304" pitchFamily="18" charset="0"/>
              </a:rPr>
              <a:t>Bir başka deyişle, çocukların dili OYUNDUR!</a:t>
            </a:r>
          </a:p>
          <a:p>
            <a:pPr algn="just">
              <a:lnSpc>
                <a:spcPct val="150000"/>
              </a:lnSpc>
            </a:pPr>
            <a:r>
              <a:rPr lang="tr-TR" sz="2400" b="1" dirty="0">
                <a:latin typeface="Times New Roman" panose="02020603050405020304" pitchFamily="18" charset="0"/>
                <a:cs typeface="Times New Roman" panose="02020603050405020304" pitchFamily="18" charset="0"/>
              </a:rPr>
              <a:t>    Çocuklar, oyun yoluyla duyguları ifade eder, sorular sorar, çevresi ile ilişki kurar ve yaşamı öğrenirler. Oyun, çocukların </a:t>
            </a:r>
            <a:r>
              <a:rPr lang="tr-TR" sz="2400" b="1" dirty="0">
                <a:solidFill>
                  <a:srgbClr val="FF0000"/>
                </a:solidFill>
                <a:latin typeface="Times New Roman" panose="02020603050405020304" pitchFamily="18" charset="0"/>
                <a:cs typeface="Times New Roman" panose="02020603050405020304" pitchFamily="18" charset="0"/>
              </a:rPr>
              <a:t>hayal güçleri</a:t>
            </a:r>
            <a:r>
              <a:rPr lang="tr-TR" sz="2400" b="1" dirty="0">
                <a:latin typeface="Times New Roman" panose="02020603050405020304" pitchFamily="18" charset="0"/>
                <a:cs typeface="Times New Roman" panose="02020603050405020304" pitchFamily="18" charset="0"/>
              </a:rPr>
              <a:t>ni aktif şekilde kullanarak, yaşadıklarını anlamlandırdıkları bir araçtır. Oyun oynamak çocuğun </a:t>
            </a:r>
            <a:r>
              <a:rPr lang="tr-TR" sz="2400" b="1" dirty="0">
                <a:solidFill>
                  <a:srgbClr val="FF0000"/>
                </a:solidFill>
                <a:latin typeface="Times New Roman" panose="02020603050405020304" pitchFamily="18" charset="0"/>
                <a:cs typeface="Times New Roman" panose="02020603050405020304" pitchFamily="18" charset="0"/>
              </a:rPr>
              <a:t>kendini ifade etmesi</a:t>
            </a:r>
            <a:r>
              <a:rPr lang="tr-TR" sz="2400" b="1" dirty="0">
                <a:latin typeface="Times New Roman" panose="02020603050405020304" pitchFamily="18" charset="0"/>
                <a:cs typeface="Times New Roman" panose="02020603050405020304" pitchFamily="18" charset="0"/>
              </a:rPr>
              <a:t>ne ve bizimle </a:t>
            </a:r>
            <a:r>
              <a:rPr lang="tr-TR" sz="2400" b="1" dirty="0">
                <a:solidFill>
                  <a:srgbClr val="FF0000"/>
                </a:solidFill>
                <a:latin typeface="Times New Roman" panose="02020603050405020304" pitchFamily="18" charset="0"/>
                <a:cs typeface="Times New Roman" panose="02020603050405020304" pitchFamily="18" charset="0"/>
              </a:rPr>
              <a:t>iletişim kurması</a:t>
            </a:r>
            <a:r>
              <a:rPr lang="tr-TR" sz="2400" b="1" dirty="0">
                <a:latin typeface="Times New Roman" panose="02020603050405020304" pitchFamily="18" charset="0"/>
                <a:cs typeface="Times New Roman" panose="02020603050405020304" pitchFamily="18" charset="0"/>
              </a:rPr>
              <a:t>na da yardım eder. </a:t>
            </a:r>
          </a:p>
        </p:txBody>
      </p:sp>
      <p:pic>
        <p:nvPicPr>
          <p:cNvPr id="9218" name="Picture 2" descr="Çocuklarda Ekip Çalışması için Grup Oyunları Önerile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279" y="4283056"/>
            <a:ext cx="3526642" cy="21602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Çocuklarda Ekip Çalışması için Grup Oyunları Öneriler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17" b="8381"/>
          <a:stretch/>
        </p:blipFill>
        <p:spPr bwMode="auto">
          <a:xfrm>
            <a:off x="4860032" y="4283056"/>
            <a:ext cx="39604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30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476672"/>
            <a:ext cx="8820472" cy="3416320"/>
          </a:xfrm>
          <a:prstGeom prst="rect">
            <a:avLst/>
          </a:prstGeom>
        </p:spPr>
        <p:txBody>
          <a:bodyPr wrap="square">
            <a:spAutoFit/>
          </a:bodyPr>
          <a:lstStyle/>
          <a:p>
            <a:pPr algn="just">
              <a:lnSpc>
                <a:spcPct val="150000"/>
              </a:lnSpc>
            </a:pPr>
            <a:r>
              <a:rPr lang="tr-TR" sz="2400" b="1" u="sng" dirty="0">
                <a:latin typeface="Times New Roman" panose="02020603050405020304" pitchFamily="18" charset="0"/>
                <a:cs typeface="Times New Roman" panose="02020603050405020304" pitchFamily="18" charset="0"/>
              </a:rPr>
              <a:t>Oyun oynamak çocukların</a:t>
            </a:r>
            <a:r>
              <a:rPr lang="tr-TR" sz="2400" b="1" dirty="0">
                <a:latin typeface="Times New Roman" panose="02020603050405020304" pitchFamily="18" charset="0"/>
                <a:cs typeface="Times New Roman" panose="02020603050405020304" pitchFamily="18" charset="0"/>
              </a:rPr>
              <a:t>:</a:t>
            </a:r>
          </a:p>
          <a:p>
            <a:pPr algn="just">
              <a:lnSpc>
                <a:spcPct val="150000"/>
              </a:lnSpc>
            </a:pPr>
            <a:r>
              <a:rPr lang="tr-TR" sz="2400" b="1" dirty="0">
                <a:latin typeface="Times New Roman" panose="02020603050405020304" pitchFamily="18" charset="0"/>
                <a:cs typeface="Times New Roman" panose="02020603050405020304" pitchFamily="18" charset="0"/>
              </a:rPr>
              <a:t>- Akıl yürütme ve problem çözme becerilerini geliştirir. </a:t>
            </a:r>
          </a:p>
          <a:p>
            <a:pPr algn="just" fontAlgn="base">
              <a:lnSpc>
                <a:spcPct val="150000"/>
              </a:lnSpc>
            </a:pPr>
            <a:r>
              <a:rPr lang="tr-TR" sz="2400" b="1" dirty="0">
                <a:latin typeface="Times New Roman" panose="02020603050405020304" pitchFamily="18" charset="0"/>
                <a:cs typeface="Times New Roman" panose="02020603050405020304" pitchFamily="18" charset="0"/>
              </a:rPr>
              <a:t>- Dil, konuşma ve iletişim becerilerinin gelişmesine yardımcı olur. </a:t>
            </a:r>
          </a:p>
          <a:p>
            <a:pPr algn="just" fontAlgn="base">
              <a:lnSpc>
                <a:spcPct val="150000"/>
              </a:lnSpc>
            </a:pPr>
            <a:r>
              <a:rPr lang="tr-TR" sz="2400" b="1" dirty="0">
                <a:latin typeface="Times New Roman" panose="02020603050405020304" pitchFamily="18" charset="0"/>
                <a:cs typeface="Times New Roman" panose="02020603050405020304" pitchFamily="18" charset="0"/>
              </a:rPr>
              <a:t>- Hayali senaryolar aracılığıyla kavrama becerisini geliştirir.</a:t>
            </a:r>
          </a:p>
          <a:p>
            <a:pPr algn="just" fontAlgn="base">
              <a:lnSpc>
                <a:spcPct val="150000"/>
              </a:lnSpc>
            </a:pPr>
            <a:r>
              <a:rPr lang="tr-TR" sz="2400" b="1" dirty="0">
                <a:latin typeface="Times New Roman" panose="02020603050405020304" pitchFamily="18" charset="0"/>
                <a:cs typeface="Times New Roman" panose="02020603050405020304" pitchFamily="18" charset="0"/>
              </a:rPr>
              <a:t>- Kısa ve uzun süreli belleğini geliştirir, öğrenmelerini kolaylaş-</a:t>
            </a:r>
            <a:r>
              <a:rPr lang="tr-TR" sz="2400" b="1" dirty="0" err="1">
                <a:latin typeface="Times New Roman" panose="02020603050405020304" pitchFamily="18" charset="0"/>
                <a:cs typeface="Times New Roman" panose="02020603050405020304" pitchFamily="18" charset="0"/>
              </a:rPr>
              <a:t>tırır</a:t>
            </a:r>
            <a:r>
              <a:rPr lang="tr-TR" sz="2400" b="1" dirty="0">
                <a:latin typeface="Times New Roman" panose="02020603050405020304" pitchFamily="18" charset="0"/>
                <a:cs typeface="Times New Roman" panose="02020603050405020304" pitchFamily="18" charset="0"/>
              </a:rPr>
              <a:t>.</a:t>
            </a:r>
          </a:p>
        </p:txBody>
      </p:sp>
      <p:pic>
        <p:nvPicPr>
          <p:cNvPr id="11266" name="Picture 2" descr="Geleneksel Çocuk Oyunları Nelerdir? Geleneksel Çocuk Oyunları Kuralları ve  Oynanışı Nasıldır? - Milliyet Çoc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876968"/>
            <a:ext cx="6953250" cy="264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63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726951"/>
            <a:ext cx="8568952" cy="5078313"/>
          </a:xfrm>
          <a:prstGeom prst="rect">
            <a:avLst/>
          </a:prstGeom>
        </p:spPr>
        <p:txBody>
          <a:bodyPr wrap="square">
            <a:spAutoFit/>
          </a:bodyPr>
          <a:lstStyle/>
          <a:p>
            <a:pPr algn="just" fontAlgn="base">
              <a:lnSpc>
                <a:spcPct val="150000"/>
              </a:lnSpc>
            </a:pPr>
            <a:r>
              <a:rPr lang="tr-TR" sz="2400" b="1" dirty="0">
                <a:latin typeface="Times New Roman" panose="02020603050405020304" pitchFamily="18" charset="0"/>
                <a:cs typeface="Times New Roman" panose="02020603050405020304" pitchFamily="18" charset="0"/>
              </a:rPr>
              <a:t>- Fiziksel gelişimine de katkıda bulunur. Bazı oyunlar sırasında çocukların çeşitli kas grupları güçlenir. </a:t>
            </a:r>
          </a:p>
          <a:p>
            <a:pPr algn="just" fontAlgn="base">
              <a:lnSpc>
                <a:spcPct val="150000"/>
              </a:lnSpc>
            </a:pPr>
            <a:r>
              <a:rPr lang="tr-TR" sz="2400" b="1" dirty="0">
                <a:latin typeface="Times New Roman" panose="02020603050405020304" pitchFamily="18" charset="0"/>
                <a:cs typeface="Times New Roman" panose="02020603050405020304" pitchFamily="18" charset="0"/>
              </a:rPr>
              <a:t>- Kendilerini ifade etme becerilerinin daha yüksek olmasına katkıda bulunur.  </a:t>
            </a:r>
          </a:p>
          <a:p>
            <a:pPr algn="just" fontAlgn="base">
              <a:lnSpc>
                <a:spcPct val="150000"/>
              </a:lnSpc>
            </a:pPr>
            <a:r>
              <a:rPr lang="tr-TR" sz="2400" b="1" dirty="0">
                <a:latin typeface="Times New Roman" panose="02020603050405020304" pitchFamily="18" charset="0"/>
                <a:cs typeface="Times New Roman" panose="02020603050405020304" pitchFamily="18" charset="0"/>
              </a:rPr>
              <a:t>- Duygularını tanıma ve zorlayıcı duygular ile başa çıkma yöntemleri geliştirmesine olanak tanır.</a:t>
            </a:r>
          </a:p>
          <a:p>
            <a:pPr algn="just" fontAlgn="base">
              <a:lnSpc>
                <a:spcPct val="150000"/>
              </a:lnSpc>
            </a:pPr>
            <a:r>
              <a:rPr lang="tr-TR" sz="2400" b="1" dirty="0">
                <a:latin typeface="Times New Roman" panose="02020603050405020304" pitchFamily="18" charset="0"/>
                <a:cs typeface="Times New Roman" panose="02020603050405020304" pitchFamily="18" charset="0"/>
              </a:rPr>
              <a:t>- El-göz koordinasyonunun güçlenmesine ve hareketlerini kontrol etmelerine yardımcı olur. Denge ve kas gelişimine destek olur. </a:t>
            </a:r>
          </a:p>
        </p:txBody>
      </p:sp>
    </p:spTree>
    <p:extLst>
      <p:ext uri="{BB962C8B-B14F-4D97-AF65-F5344CB8AC3E}">
        <p14:creationId xmlns:p14="http://schemas.microsoft.com/office/powerpoint/2010/main" val="111242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667498"/>
            <a:ext cx="5832648" cy="923330"/>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Hareket Etmek</a:t>
            </a:r>
          </a:p>
        </p:txBody>
      </p:sp>
    </p:spTree>
    <p:extLst>
      <p:ext uri="{BB962C8B-B14F-4D97-AF65-F5344CB8AC3E}">
        <p14:creationId xmlns:p14="http://schemas.microsoft.com/office/powerpoint/2010/main" val="155732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23528" y="328588"/>
            <a:ext cx="8568952" cy="2862322"/>
          </a:xfrm>
          <a:prstGeom prst="rect">
            <a:avLst/>
          </a:prstGeom>
        </p:spPr>
        <p:txBody>
          <a:bodyPr wrap="square">
            <a:spAutoFit/>
          </a:bodyPr>
          <a:lstStyle/>
          <a:p>
            <a:pPr algn="just" fontAlgn="base">
              <a:lnSpc>
                <a:spcPct val="150000"/>
              </a:lnSpc>
            </a:pPr>
            <a:r>
              <a:rPr lang="tr-TR" sz="2400" b="1" dirty="0">
                <a:latin typeface="Times New Roman" panose="02020603050405020304" pitchFamily="18" charset="0"/>
                <a:cs typeface="Times New Roman" panose="02020603050405020304" pitchFamily="18" charset="0"/>
              </a:rPr>
              <a:t>    Birinci sınıf öğrencileri yaş grubu itibarıyla hareketli bir yapıya sahiptirler. Bu öğrencilerin derslerde sürekli oturmaları beklenmez. Öğrencilerin derslerde öğretmenler tarafından tahtaya sık kaldırılmaları ve hareket etmeleri normal bir durumdur.</a:t>
            </a:r>
          </a:p>
        </p:txBody>
      </p:sp>
      <p:pic>
        <p:nvPicPr>
          <p:cNvPr id="13314" name="Picture 2" descr="Okul Bahçesi Illüstrasyon Oynayan Çocuklar ©blueringmedia 207819140'e ait  Stok Vektö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525" y="3190910"/>
            <a:ext cx="8549955" cy="3281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977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195736" y="533187"/>
            <a:ext cx="5256584" cy="579967"/>
          </a:xfrm>
          <a:prstGeom prst="rect">
            <a:avLst/>
          </a:prstGeom>
        </p:spPr>
        <p:txBody>
          <a:bodyPr wrap="square">
            <a:spAutoFit/>
          </a:bodyPr>
          <a:lstStyle/>
          <a:p>
            <a:pPr algn="ctr" fontAlgn="base">
              <a:lnSpc>
                <a:spcPct val="150000"/>
              </a:lnSpc>
            </a:pPr>
            <a:r>
              <a:rPr lang="tr-TR" sz="2400" b="1" dirty="0">
                <a:latin typeface="Times New Roman" panose="02020603050405020304" pitchFamily="18" charset="0"/>
                <a:cs typeface="Times New Roman" panose="02020603050405020304" pitchFamily="18" charset="0"/>
              </a:rPr>
              <a:t>Önemli Bir Haber</a:t>
            </a:r>
          </a:p>
        </p:txBody>
      </p:sp>
      <p:pic>
        <p:nvPicPr>
          <p:cNvPr id="16386" name="Picture 2" descr="ünlem Işareti Trafik Işareti Yalıtılmış Işaret Dikkat, ünlem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02" t="7472" r="4691" b="11360"/>
          <a:stretch/>
        </p:blipFill>
        <p:spPr bwMode="auto">
          <a:xfrm>
            <a:off x="467545" y="369353"/>
            <a:ext cx="1008112" cy="90763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63678" y="1372049"/>
            <a:ext cx="8352928" cy="2795958"/>
          </a:xfrm>
          <a:prstGeom prst="rect">
            <a:avLst/>
          </a:prstGeom>
        </p:spPr>
        <p:txBody>
          <a:bodyPr wrap="square">
            <a:spAutoFit/>
          </a:bodyPr>
          <a:lstStyle/>
          <a:p>
            <a:pPr>
              <a:lnSpc>
                <a:spcPct val="150000"/>
              </a:lnSpc>
            </a:pPr>
            <a:r>
              <a:rPr lang="tr-TR" sz="2400" b="1" dirty="0">
                <a:latin typeface="Times New Roman" panose="02020603050405020304" pitchFamily="18" charset="0"/>
                <a:cs typeface="Times New Roman" panose="02020603050405020304" pitchFamily="18" charset="0"/>
              </a:rPr>
              <a:t>    Bilgisayarda oyun bağımlılığı hastanede bitti.</a:t>
            </a:r>
          </a:p>
          <a:p>
            <a:pPr algn="just">
              <a:lnSpc>
                <a:spcPct val="150000"/>
              </a:lnSpc>
            </a:pPr>
            <a:r>
              <a:rPr lang="tr-TR" sz="2400" b="1" dirty="0">
                <a:latin typeface="Times New Roman" panose="02020603050405020304" pitchFamily="18" charset="0"/>
                <a:cs typeface="Times New Roman" panose="02020603050405020304" pitchFamily="18" charset="0"/>
              </a:rPr>
              <a:t>    Antalya'da saatlerce bilgisayar başında oyun oynadığı için hareketsiz kalan sol bacağındaki toplar damarında kan pıhtılaşması oluşan lise öğrencisi, operasyonla sağlığına kavuştu.</a:t>
            </a:r>
          </a:p>
        </p:txBody>
      </p:sp>
      <p:pic>
        <p:nvPicPr>
          <p:cNvPr id="16388" name="Picture 4" descr="Bilgisayarda oyun bağımlılığı hastanede bit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761" y="4168007"/>
            <a:ext cx="6652533" cy="2455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7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309" y="437076"/>
            <a:ext cx="8352928" cy="2241960"/>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Doktor, "Gençler ne yazık ki bilgisayar başında uzun süreler geçiriyor. Bu süreler biraz daha kısıtlanmalı. Dışarıda vakit geçirmeleri, hareket etmeleri ve spor yapmaları sağlanmalı. Aileleri de onlara öncülük etmeli." dedi.</a:t>
            </a:r>
          </a:p>
        </p:txBody>
      </p:sp>
      <p:pic>
        <p:nvPicPr>
          <p:cNvPr id="17410" name="Picture 2" descr="Çocuğunuza Cep Telefonu Vermenin Artıları ve Eksileri | Çocuklu Dün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935" y="2780928"/>
            <a:ext cx="4009675" cy="2118116"/>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45153" y="4869160"/>
            <a:ext cx="8352928" cy="1754326"/>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Telefon ve tablet gibi araçlar çocuklarımızın sağlığını her olumsuz etkilemektedir. Çocuklar oyun oynamalı ve hareket etmelidirler.</a:t>
            </a:r>
          </a:p>
        </p:txBody>
      </p:sp>
    </p:spTree>
    <p:extLst>
      <p:ext uri="{BB962C8B-B14F-4D97-AF65-F5344CB8AC3E}">
        <p14:creationId xmlns:p14="http://schemas.microsoft.com/office/powerpoint/2010/main" val="1657518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667498"/>
            <a:ext cx="5832648" cy="923330"/>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Uyku</a:t>
            </a:r>
          </a:p>
        </p:txBody>
      </p:sp>
    </p:spTree>
    <p:extLst>
      <p:ext uri="{BB962C8B-B14F-4D97-AF65-F5344CB8AC3E}">
        <p14:creationId xmlns:p14="http://schemas.microsoft.com/office/powerpoint/2010/main" val="155732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543637" y="980728"/>
            <a:ext cx="6052618" cy="1569660"/>
          </a:xfrm>
          <a:prstGeom prst="rect">
            <a:avLst/>
          </a:prstGeom>
          <a:noFill/>
        </p:spPr>
        <p:txBody>
          <a:bodyPr wrap="none" rtlCol="0">
            <a:spAutoFit/>
          </a:bodyPr>
          <a:lstStyle/>
          <a:p>
            <a:pPr algn="ctr"/>
            <a:r>
              <a:rPr lang="tr-TR" sz="4800" b="1" dirty="0">
                <a:latin typeface="Times New Roman" panose="02020603050405020304" pitchFamily="18" charset="0"/>
                <a:cs typeface="Times New Roman" panose="02020603050405020304" pitchFamily="18" charset="0"/>
              </a:rPr>
              <a:t>1-A Sınıfı</a:t>
            </a:r>
          </a:p>
          <a:p>
            <a:pPr algn="ctr"/>
            <a:r>
              <a:rPr lang="tr-TR" sz="4800" b="1" dirty="0">
                <a:latin typeface="Times New Roman" panose="02020603050405020304" pitchFamily="18" charset="0"/>
                <a:cs typeface="Times New Roman" panose="02020603050405020304" pitchFamily="18" charset="0"/>
              </a:rPr>
              <a:t>Veli Toplantısı Sunusu</a:t>
            </a:r>
          </a:p>
        </p:txBody>
      </p:sp>
      <p:sp>
        <p:nvSpPr>
          <p:cNvPr id="5" name="Metin kutusu 4"/>
          <p:cNvSpPr txBox="1"/>
          <p:nvPr/>
        </p:nvSpPr>
        <p:spPr>
          <a:xfrm>
            <a:off x="2410499" y="4243421"/>
            <a:ext cx="4623702" cy="1323439"/>
          </a:xfrm>
          <a:prstGeom prst="rect">
            <a:avLst/>
          </a:prstGeom>
          <a:noFill/>
        </p:spPr>
        <p:txBody>
          <a:bodyPr wrap="none" rtlCol="0">
            <a:spAutoFit/>
          </a:bodyPr>
          <a:lstStyle/>
          <a:p>
            <a:pPr algn="ctr"/>
            <a:r>
              <a:rPr lang="tr-TR" sz="4000" b="1" dirty="0">
                <a:latin typeface="Times New Roman" panose="02020603050405020304" pitchFamily="18" charset="0"/>
                <a:cs typeface="Times New Roman" panose="02020603050405020304" pitchFamily="18" charset="0"/>
              </a:rPr>
              <a:t>ENES SERT</a:t>
            </a:r>
          </a:p>
          <a:p>
            <a:pPr algn="ctr"/>
            <a:r>
              <a:rPr lang="tr-TR" sz="4000" b="1" dirty="0">
                <a:latin typeface="Times New Roman" panose="02020603050405020304" pitchFamily="18" charset="0"/>
                <a:cs typeface="Times New Roman" panose="02020603050405020304" pitchFamily="18" charset="0"/>
              </a:rPr>
              <a:t>1/K Sınıf Öğretmeni</a:t>
            </a:r>
          </a:p>
        </p:txBody>
      </p:sp>
    </p:spTree>
    <p:extLst>
      <p:ext uri="{BB962C8B-B14F-4D97-AF65-F5344CB8AC3E}">
        <p14:creationId xmlns:p14="http://schemas.microsoft.com/office/powerpoint/2010/main" val="3483370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309" y="437076"/>
            <a:ext cx="8352928" cy="1200329"/>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Çocukların gün boyu dinç ve enerjik olmaları için erken saatte uyuyup erken saatlerde uyanması gerekmektedir.</a:t>
            </a:r>
          </a:p>
        </p:txBody>
      </p:sp>
      <p:pic>
        <p:nvPicPr>
          <p:cNvPr id="18434" name="Picture 2" descr="Uyku ve uyanma çocuk vektör çiz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271" y="2204864"/>
            <a:ext cx="7633004" cy="383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6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1836501"/>
            <a:ext cx="5832648" cy="2585323"/>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Çocuklara Sorumluklar Vermek</a:t>
            </a:r>
          </a:p>
        </p:txBody>
      </p:sp>
    </p:spTree>
    <p:extLst>
      <p:ext uri="{BB962C8B-B14F-4D97-AF65-F5344CB8AC3E}">
        <p14:creationId xmlns:p14="http://schemas.microsoft.com/office/powerpoint/2010/main" val="155732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309" y="188640"/>
            <a:ext cx="8352928" cy="3970318"/>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Çocuklar evde çeşitli işlerde ailelere yardım edebilirler. Kendi yataklarını düzenleyebilir, oyuncaklarını toplayabilir, çantasını hazırlayabilir, mutfakta küçük işle yapabilirler. Bazı hayvanların bakımını da yapabilirler.</a:t>
            </a:r>
          </a:p>
          <a:p>
            <a:pPr algn="just">
              <a:lnSpc>
                <a:spcPct val="150000"/>
              </a:lnSpc>
            </a:pPr>
            <a:r>
              <a:rPr lang="tr-TR" sz="2400" b="1" dirty="0">
                <a:latin typeface="Times New Roman" panose="02020603050405020304" pitchFamily="18" charset="0"/>
                <a:cs typeface="Times New Roman" panose="02020603050405020304" pitchFamily="18" charset="0"/>
              </a:rPr>
              <a:t>    Çocuklara sorumluluklar vermek onların vicdani yönden gelişmesine katkı sağlar ve çocukların konfor alanlarına alışmasını engeller.</a:t>
            </a:r>
          </a:p>
        </p:txBody>
      </p:sp>
      <p:pic>
        <p:nvPicPr>
          <p:cNvPr id="22530" name="Picture 2" descr="Çocuklara Sorumluluk Nasıl Kazandırılır? | Çocuk Psikolojisi | Bebeko"/>
          <p:cNvPicPr>
            <a:picLocks noChangeAspect="1" noChangeArrowheads="1"/>
          </p:cNvPicPr>
          <p:nvPr/>
        </p:nvPicPr>
        <p:blipFill rotWithShape="1">
          <a:blip r:embed="rId2">
            <a:extLst>
              <a:ext uri="{28A0092B-C50C-407E-A947-70E740481C1C}">
                <a14:useLocalDpi xmlns:a14="http://schemas.microsoft.com/office/drawing/2010/main" val="0"/>
              </a:ext>
            </a:extLst>
          </a:blip>
          <a:srcRect l="4878" t="6699" r="3693" b="8671"/>
          <a:stretch/>
        </p:blipFill>
        <p:spPr bwMode="auto">
          <a:xfrm>
            <a:off x="443880" y="4158958"/>
            <a:ext cx="3048000" cy="2353624"/>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Çocuklarda Sorumluluk Bilinci ve Yaşlara Göre Sorumluluklar | Blog |  GAMERCARD GAMERCARD"/>
          <p:cNvPicPr>
            <a:picLocks noChangeAspect="1" noChangeArrowheads="1"/>
          </p:cNvPicPr>
          <p:nvPr/>
        </p:nvPicPr>
        <p:blipFill rotWithShape="1">
          <a:blip r:embed="rId3">
            <a:extLst>
              <a:ext uri="{28A0092B-C50C-407E-A947-70E740481C1C}">
                <a14:useLocalDpi xmlns:a14="http://schemas.microsoft.com/office/drawing/2010/main" val="0"/>
              </a:ext>
            </a:extLst>
          </a:blip>
          <a:srcRect l="4919" t="17567" r="4504" b="19597"/>
          <a:stretch/>
        </p:blipFill>
        <p:spPr bwMode="auto">
          <a:xfrm>
            <a:off x="4427984" y="4158958"/>
            <a:ext cx="4313700" cy="235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40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443153"/>
            <a:ext cx="5832648" cy="1754326"/>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Temizlik ve Kişisel Bakım</a:t>
            </a:r>
          </a:p>
        </p:txBody>
      </p:sp>
    </p:spTree>
    <p:extLst>
      <p:ext uri="{BB962C8B-B14F-4D97-AF65-F5344CB8AC3E}">
        <p14:creationId xmlns:p14="http://schemas.microsoft.com/office/powerpoint/2010/main" val="155732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309" y="188640"/>
            <a:ext cx="8352928" cy="3416320"/>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Çocukların tırnakları kesilmeli, yemeklerden önce ve sonra el yıkama alışkanlıkları olmalı, tuvalet kullanımını öğrenmeleri önemlidir.</a:t>
            </a:r>
          </a:p>
          <a:p>
            <a:pPr algn="just">
              <a:lnSpc>
                <a:spcPct val="150000"/>
              </a:lnSpc>
            </a:pPr>
            <a:r>
              <a:rPr lang="tr-TR" sz="2400" b="1" dirty="0">
                <a:latin typeface="Times New Roman" panose="02020603050405020304" pitchFamily="18" charset="0"/>
                <a:cs typeface="Times New Roman" panose="02020603050405020304" pitchFamily="18" charset="0"/>
              </a:rPr>
              <a:t>    Çocuklar düzenli olarak banyo ettirilmelidir.</a:t>
            </a:r>
          </a:p>
          <a:p>
            <a:pPr algn="just">
              <a:lnSpc>
                <a:spcPct val="150000"/>
              </a:lnSpc>
            </a:pPr>
            <a:r>
              <a:rPr lang="tr-TR" sz="2400" b="1" dirty="0">
                <a:latin typeface="Times New Roman" panose="02020603050405020304" pitchFamily="18" charset="0"/>
                <a:cs typeface="Times New Roman" panose="02020603050405020304" pitchFamily="18" charset="0"/>
              </a:rPr>
              <a:t>    Çocukların diş sağlığı da çok önemlidir. Çocuklar akşam yatmadan mutlaka dişlerini fırçalamalıdırlar.</a:t>
            </a:r>
          </a:p>
        </p:txBody>
      </p:sp>
      <p:pic>
        <p:nvPicPr>
          <p:cNvPr id="1026" name="Picture 2" descr="Un niño lavándose las manos. | Vector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554012"/>
            <a:ext cx="2157412" cy="29813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utlu şirin kız fırça temiz dişler ©colorfuelstudio 324627754'e ait Stok  Vektö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25" t="6928" r="5112" b="11242"/>
          <a:stretch/>
        </p:blipFill>
        <p:spPr bwMode="auto">
          <a:xfrm>
            <a:off x="4211960" y="3645024"/>
            <a:ext cx="3634154" cy="295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508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443153"/>
            <a:ext cx="5832648" cy="1754326"/>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Evde Ders Tekrarları</a:t>
            </a:r>
          </a:p>
        </p:txBody>
      </p:sp>
    </p:spTree>
    <p:extLst>
      <p:ext uri="{BB962C8B-B14F-4D97-AF65-F5344CB8AC3E}">
        <p14:creationId xmlns:p14="http://schemas.microsoft.com/office/powerpoint/2010/main" val="155732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309" y="437076"/>
            <a:ext cx="8352928" cy="2308324"/>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Öğrencilerin evde yapacağı ders tekrarları kısa süreli olmalıdır. Öğrenciler ders yoğunluğu altında ezilmemelidir. Aileler de öğrencilere sorumluklarını hatırlatmalı, ama uzun süreli ders tekrarları çocuklara zarar verir.</a:t>
            </a:r>
          </a:p>
        </p:txBody>
      </p:sp>
      <p:pic>
        <p:nvPicPr>
          <p:cNvPr id="20482" name="Picture 2" descr="Öd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112" y="2765647"/>
            <a:ext cx="4955321" cy="371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27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667498"/>
            <a:ext cx="5832648" cy="923330"/>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İhtiyaç Listesi</a:t>
            </a:r>
          </a:p>
        </p:txBody>
      </p:sp>
    </p:spTree>
    <p:extLst>
      <p:ext uri="{BB962C8B-B14F-4D97-AF65-F5344CB8AC3E}">
        <p14:creationId xmlns:p14="http://schemas.microsoft.com/office/powerpoint/2010/main" val="1557327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309" y="437076"/>
            <a:ext cx="8352928" cy="2308324"/>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Öğrencilerin ihtiyaç listeleri velilerimizle paylaşılmıştır.</a:t>
            </a:r>
          </a:p>
          <a:p>
            <a:pPr algn="just">
              <a:lnSpc>
                <a:spcPct val="150000"/>
              </a:lnSpc>
            </a:pPr>
            <a:endParaRPr lang="tr-TR" sz="2400" b="1" dirty="0">
              <a:latin typeface="Times New Roman" panose="02020603050405020304" pitchFamily="18" charset="0"/>
              <a:cs typeface="Times New Roman" panose="02020603050405020304" pitchFamily="18" charset="0"/>
            </a:endParaRPr>
          </a:p>
          <a:p>
            <a:pPr algn="just">
              <a:lnSpc>
                <a:spcPct val="150000"/>
              </a:lnSpc>
            </a:pPr>
            <a:r>
              <a:rPr lang="tr-TR" sz="2400" b="1" dirty="0">
                <a:latin typeface="Times New Roman" panose="02020603050405020304" pitchFamily="18" charset="0"/>
                <a:cs typeface="Times New Roman" panose="02020603050405020304" pitchFamily="18" charset="0"/>
              </a:rPr>
              <a:t>    Sene içerisinde oluşacak ihtiyaçlara göre velilerimiz ve öğretmenlerimiz iletişim halinde olacaklardır.</a:t>
            </a:r>
          </a:p>
        </p:txBody>
      </p:sp>
      <p:pic>
        <p:nvPicPr>
          <p:cNvPr id="24578" name="Picture 2" descr="Clip art de útiles escolares, gráficos de regreso a clases, papelería,  educación, clipart vectorial para maestros, descarga digital - Etsy España"/>
          <p:cNvPicPr>
            <a:picLocks noChangeAspect="1" noChangeArrowheads="1"/>
          </p:cNvPicPr>
          <p:nvPr/>
        </p:nvPicPr>
        <p:blipFill rotWithShape="1">
          <a:blip r:embed="rId2">
            <a:extLst>
              <a:ext uri="{28A0092B-C50C-407E-A947-70E740481C1C}">
                <a14:useLocalDpi xmlns:a14="http://schemas.microsoft.com/office/drawing/2010/main" val="0"/>
              </a:ext>
            </a:extLst>
          </a:blip>
          <a:srcRect b="13512"/>
          <a:stretch/>
        </p:blipFill>
        <p:spPr bwMode="auto">
          <a:xfrm>
            <a:off x="2195736" y="2745400"/>
            <a:ext cx="4514850" cy="372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454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443153"/>
            <a:ext cx="5832648" cy="1754326"/>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Okula Devamsızlık Durumları</a:t>
            </a:r>
          </a:p>
        </p:txBody>
      </p:sp>
    </p:spTree>
    <p:extLst>
      <p:ext uri="{BB962C8B-B14F-4D97-AF65-F5344CB8AC3E}">
        <p14:creationId xmlns:p14="http://schemas.microsoft.com/office/powerpoint/2010/main" val="155732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38609" y="332656"/>
            <a:ext cx="8462701" cy="3046988"/>
          </a:xfrm>
          <a:prstGeom prst="rect">
            <a:avLst/>
          </a:prstGeom>
          <a:noFill/>
        </p:spPr>
        <p:txBody>
          <a:bodyPr wrap="none" rtlCol="0">
            <a:spAutoFit/>
          </a:bodyPr>
          <a:lstStyle/>
          <a:p>
            <a:r>
              <a:rPr lang="tr-TR" sz="4800" b="1" dirty="0">
                <a:latin typeface="Times New Roman" panose="02020603050405020304" pitchFamily="18" charset="0"/>
                <a:cs typeface="Times New Roman" panose="02020603050405020304" pitchFamily="18" charset="0"/>
              </a:rPr>
              <a:t>2025-2026 Eğitim-Öğretim Yılı</a:t>
            </a:r>
          </a:p>
          <a:p>
            <a:r>
              <a:rPr lang="tr-TR" sz="4800" b="1" dirty="0">
                <a:latin typeface="Times New Roman" panose="02020603050405020304" pitchFamily="18" charset="0"/>
                <a:cs typeface="Times New Roman" panose="02020603050405020304" pitchFamily="18" charset="0"/>
              </a:rPr>
              <a:t>tüm velilerimiz, öğrencilerimiz</a:t>
            </a:r>
          </a:p>
          <a:p>
            <a:r>
              <a:rPr lang="tr-TR" sz="4800" b="1" dirty="0">
                <a:latin typeface="Times New Roman" panose="02020603050405020304" pitchFamily="18" charset="0"/>
                <a:cs typeface="Times New Roman" panose="02020603050405020304" pitchFamily="18" charset="0"/>
              </a:rPr>
              <a:t>ve okulumuz adına hayırlı,</a:t>
            </a:r>
          </a:p>
          <a:p>
            <a:r>
              <a:rPr lang="tr-TR" sz="4800" b="1" dirty="0">
                <a:latin typeface="Times New Roman" panose="02020603050405020304" pitchFamily="18" charset="0"/>
                <a:cs typeface="Times New Roman" panose="02020603050405020304" pitchFamily="18" charset="0"/>
              </a:rPr>
              <a:t>uğurlu olsun.</a:t>
            </a:r>
          </a:p>
        </p:txBody>
      </p:sp>
      <p:pic>
        <p:nvPicPr>
          <p:cNvPr id="1030" name="Picture 6" descr="İlköğretim Haftası Çizimi|İlköğretim Haftası|Okula Dönüş Çizimleri|How to  draw Back to school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09" y="3429000"/>
            <a:ext cx="3945360" cy="29296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kul Masaüstü Çizim Çocuk, okul, çocuk, yürümeye başlayan çocuk png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736" y="3429000"/>
            <a:ext cx="4235574" cy="292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80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309" y="437076"/>
            <a:ext cx="8352928" cy="1754326"/>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Öğrencilerimiz çeşitli sebeplerden dolayı devamsızlık yapabilirler. Bu devamsızlıkların velilerimiz tarafından sebepleri ile birlikte öğretmenlere bildirilmesi önemlidir.</a:t>
            </a:r>
          </a:p>
        </p:txBody>
      </p:sp>
      <p:pic>
        <p:nvPicPr>
          <p:cNvPr id="26626" name="Picture 2" descr="Kolay Okul Çizimi 🏫 Okul Çizimleri - Okul Resmi Nasıl Çizilir? - Okul  Çizilişi - Drawing a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309" y="2547821"/>
            <a:ext cx="8352928" cy="358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800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667498"/>
            <a:ext cx="5832648" cy="923330"/>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Okul Kıyafetleri</a:t>
            </a:r>
          </a:p>
        </p:txBody>
      </p:sp>
    </p:spTree>
    <p:extLst>
      <p:ext uri="{BB962C8B-B14F-4D97-AF65-F5344CB8AC3E}">
        <p14:creationId xmlns:p14="http://schemas.microsoft.com/office/powerpoint/2010/main" val="1557327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18309" y="437076"/>
            <a:ext cx="8352928" cy="2862322"/>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Yeni dönemde okul kıyafetlerimiz değişmiştir. Bu kıyafetler okul sitemizde yayınlanmıştır.</a:t>
            </a:r>
          </a:p>
          <a:p>
            <a:pPr algn="just">
              <a:lnSpc>
                <a:spcPct val="150000"/>
              </a:lnSpc>
            </a:pPr>
            <a:r>
              <a:rPr lang="tr-TR" sz="2400" b="1" dirty="0">
                <a:latin typeface="Times New Roman" panose="02020603050405020304" pitchFamily="18" charset="0"/>
                <a:cs typeface="Times New Roman" panose="02020603050405020304" pitchFamily="18" charset="0"/>
              </a:rPr>
              <a:t>    Yeni formamızda kız ve erkek öğrencilerimiz için aynı renk (bordo polo tişört) üst ve koyu gri pantolon alt takımlar kullanılacak.</a:t>
            </a:r>
          </a:p>
        </p:txBody>
      </p:sp>
      <p:pic>
        <p:nvPicPr>
          <p:cNvPr id="28674" name="Picture 2" descr="01-07-2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99398"/>
            <a:ext cx="2822104" cy="3316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57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49136" y="2252000"/>
            <a:ext cx="5832648" cy="1754326"/>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Okul Ders Saatlerimiz</a:t>
            </a:r>
          </a:p>
        </p:txBody>
      </p:sp>
    </p:spTree>
    <p:extLst>
      <p:ext uri="{BB962C8B-B14F-4D97-AF65-F5344CB8AC3E}">
        <p14:creationId xmlns:p14="http://schemas.microsoft.com/office/powerpoint/2010/main" val="1557327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49136" y="1836501"/>
            <a:ext cx="5832648" cy="2585323"/>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Velilerin Eklemek İstedikleri Hususlar</a:t>
            </a:r>
          </a:p>
        </p:txBody>
      </p:sp>
    </p:spTree>
    <p:extLst>
      <p:ext uri="{BB962C8B-B14F-4D97-AF65-F5344CB8AC3E}">
        <p14:creationId xmlns:p14="http://schemas.microsoft.com/office/powerpoint/2010/main" val="108565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şağı Ok Belirtme Çizgisi 3"/>
          <p:cNvSpPr/>
          <p:nvPr/>
        </p:nvSpPr>
        <p:spPr>
          <a:xfrm>
            <a:off x="683568" y="2708920"/>
            <a:ext cx="7704856" cy="3960440"/>
          </a:xfrm>
          <a:prstGeom prst="down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b="1" dirty="0">
                <a:solidFill>
                  <a:schemeClr val="tx1"/>
                </a:solidFill>
                <a:latin typeface="Times New Roman" panose="02020603050405020304" pitchFamily="18" charset="0"/>
                <a:cs typeface="Times New Roman" panose="02020603050405020304" pitchFamily="18" charset="0"/>
              </a:rPr>
              <a:t>Öğrencilerimiz adına dikkat etmemiz gereken hususlar</a:t>
            </a:r>
          </a:p>
        </p:txBody>
      </p:sp>
      <p:pic>
        <p:nvPicPr>
          <p:cNvPr id="2050" name="Picture 2" descr="Bir Grup öğrenci Illüstrasyon Clipart, öğrenciler, Grup, Küçük Resim PNG  Resim Şeffaf ve çizimi Ücretsiz İndirilebilir"/>
          <p:cNvPicPr>
            <a:picLocks noChangeAspect="1" noChangeArrowheads="1"/>
          </p:cNvPicPr>
          <p:nvPr/>
        </p:nvPicPr>
        <p:blipFill rotWithShape="1">
          <a:blip r:embed="rId2">
            <a:extLst>
              <a:ext uri="{28A0092B-C50C-407E-A947-70E740481C1C}">
                <a14:useLocalDpi xmlns:a14="http://schemas.microsoft.com/office/drawing/2010/main" val="0"/>
              </a:ext>
            </a:extLst>
          </a:blip>
          <a:srcRect t="31818" b="21136"/>
          <a:stretch/>
        </p:blipFill>
        <p:spPr bwMode="auto">
          <a:xfrm>
            <a:off x="1913874" y="169733"/>
            <a:ext cx="5244244" cy="246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56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55676" y="2060848"/>
            <a:ext cx="5832648" cy="2136631"/>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a:p>
            <a:pPr algn="ctr"/>
            <a:r>
              <a:rPr lang="tr-TR" sz="5400" b="1" dirty="0">
                <a:latin typeface="Times New Roman" panose="02020603050405020304" pitchFamily="18" charset="0"/>
                <a:cs typeface="Times New Roman" panose="02020603050405020304" pitchFamily="18" charset="0"/>
              </a:rPr>
              <a:t>Dengeli ve Düzenli Beslenmek</a:t>
            </a:r>
          </a:p>
        </p:txBody>
      </p:sp>
      <p:pic>
        <p:nvPicPr>
          <p:cNvPr id="3074" name="Picture 2" descr="Marco de madera en blanco en el parque natural con escena de girasol |  Vector gratu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1655676" y="2667498"/>
            <a:ext cx="5832648" cy="923330"/>
          </a:xfrm>
          <a:prstGeom prst="rect">
            <a:avLst/>
          </a:prstGeom>
          <a:noFill/>
        </p:spPr>
        <p:txBody>
          <a:bodyPr wrap="square" rtlCol="0">
            <a:spAutoFit/>
          </a:bodyPr>
          <a:lstStyle/>
          <a:p>
            <a:pPr algn="ctr"/>
            <a:r>
              <a:rPr lang="tr-TR" sz="5400" b="1" dirty="0">
                <a:latin typeface="Times New Roman" panose="02020603050405020304" pitchFamily="18" charset="0"/>
                <a:cs typeface="Times New Roman" panose="02020603050405020304" pitchFamily="18" charset="0"/>
              </a:rPr>
              <a:t>Sağlıklı Beslenmek</a:t>
            </a:r>
          </a:p>
        </p:txBody>
      </p:sp>
    </p:spTree>
    <p:extLst>
      <p:ext uri="{BB962C8B-B14F-4D97-AF65-F5344CB8AC3E}">
        <p14:creationId xmlns:p14="http://schemas.microsoft.com/office/powerpoint/2010/main" val="20972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Panneau vide images vectorielles, Panneau vide vecteurs libres de droit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Panneau vide images vectorielles, Panneau vide vecteurs libres de droits |  Depositphot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Panneau vide images vectorielles, Panneau vide vecteurs libres de droits |  Depositphot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Metin kutusu 10"/>
          <p:cNvSpPr txBox="1"/>
          <p:nvPr/>
        </p:nvSpPr>
        <p:spPr>
          <a:xfrm>
            <a:off x="325278" y="312738"/>
            <a:ext cx="8495194" cy="2862322"/>
          </a:xfrm>
          <a:prstGeom prst="rect">
            <a:avLst/>
          </a:prstGeom>
          <a:noFill/>
        </p:spPr>
        <p:txBody>
          <a:bodyPr wrap="square" rtlCol="0">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Çocukların evde kahvaltı yaparak okula gelmesi onların hem beden hem de zihin sağlığı açısından önemlidir. Kahvaltı yapmadan düşük bir enerjiyle okula gelen öğrencilerimiz gün boyu halsiz olurlar, arkadaşları ile oyun oynamakta zorluk yaşarlar ve derslere adapte olamazlar.</a:t>
            </a:r>
          </a:p>
        </p:txBody>
      </p:sp>
      <p:pic>
        <p:nvPicPr>
          <p:cNvPr id="6146" name="Picture 2" descr="Kahvaltı Karikatür png | PNGWing"/>
          <p:cNvPicPr>
            <a:picLocks noChangeAspect="1" noChangeArrowheads="1"/>
          </p:cNvPicPr>
          <p:nvPr/>
        </p:nvPicPr>
        <p:blipFill rotWithShape="1">
          <a:blip r:embed="rId2">
            <a:extLst>
              <a:ext uri="{28A0092B-C50C-407E-A947-70E740481C1C}">
                <a14:useLocalDpi xmlns:a14="http://schemas.microsoft.com/office/drawing/2010/main" val="0"/>
              </a:ext>
            </a:extLst>
          </a:blip>
          <a:srcRect l="10457" t="19208" r="9139" b="21160"/>
          <a:stretch/>
        </p:blipFill>
        <p:spPr bwMode="auto">
          <a:xfrm>
            <a:off x="325278" y="3297381"/>
            <a:ext cx="3310618" cy="27959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et Of Pictures Cooked Eggs.Egg Breakfast Royalty Free SVG, Cliparts,  Vectors, and Stock Illustration. Image 572289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3297381"/>
            <a:ext cx="5040560" cy="2795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9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512" y="404664"/>
            <a:ext cx="8495194" cy="2795958"/>
          </a:xfrm>
          <a:prstGeom prst="rect">
            <a:avLst/>
          </a:prstGeom>
          <a:noFill/>
        </p:spPr>
        <p:txBody>
          <a:bodyPr wrap="square" rtlCol="0">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Öğrencilerin beslenme çantalarına koydukları besinler onlara zarar veren kola, cips gibi atıştırmalıklar olmamalıdır. Bu besinler çocuk gelişimini olumsuz etkiler. Çocuklarda cilt kaşıntıları, karaciğer rahatsızlıkları, </a:t>
            </a:r>
            <a:r>
              <a:rPr lang="tr-TR" sz="2400" b="1" dirty="0" err="1">
                <a:latin typeface="Times New Roman" panose="02020603050405020304" pitchFamily="18" charset="0"/>
                <a:cs typeface="Times New Roman" panose="02020603050405020304" pitchFamily="18" charset="0"/>
              </a:rPr>
              <a:t>obezite</a:t>
            </a:r>
            <a:r>
              <a:rPr lang="tr-TR" sz="2400" b="1" dirty="0">
                <a:latin typeface="Times New Roman" panose="02020603050405020304" pitchFamily="18" charset="0"/>
                <a:cs typeface="Times New Roman" panose="02020603050405020304" pitchFamily="18" charset="0"/>
              </a:rPr>
              <a:t>, odaklanamama gibi sorunlara sebep olurlar.</a:t>
            </a:r>
          </a:p>
        </p:txBody>
      </p:sp>
      <p:pic>
        <p:nvPicPr>
          <p:cNvPr id="5122" name="Picture 2" descr="Cips, kola yasağı artacak! | Karadenizgazete.com.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18" y="3573015"/>
            <a:ext cx="3311580"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Şişko değil, artık obez oluyoru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573016"/>
            <a:ext cx="4750778"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22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9512" y="260648"/>
            <a:ext cx="8495194" cy="2241960"/>
          </a:xfrm>
          <a:prstGeom prst="rect">
            <a:avLst/>
          </a:prstGeom>
          <a:noFill/>
        </p:spPr>
        <p:txBody>
          <a:bodyPr wrap="square" rtlCol="0">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Çocuklarımız için taze ve faydalı yiyecekler tüketmek onların beden sağlığı için çok önemlidir, çünkü sağlıklı beslenen çocukların bağışıklık sistemleri daha sağlam olur. Bunun sonucunda hasta olduklarında daha hızlı iyileşirler.</a:t>
            </a:r>
          </a:p>
        </p:txBody>
      </p:sp>
      <p:pic>
        <p:nvPicPr>
          <p:cNvPr id="7170" name="Picture 2" descr="Toprak Blog'dan Sağlıklı Beslenme Önerileri"/>
          <p:cNvPicPr>
            <a:picLocks noChangeAspect="1" noChangeArrowheads="1"/>
          </p:cNvPicPr>
          <p:nvPr/>
        </p:nvPicPr>
        <p:blipFill rotWithShape="1">
          <a:blip r:embed="rId2">
            <a:extLst>
              <a:ext uri="{28A0092B-C50C-407E-A947-70E740481C1C}">
                <a14:useLocalDpi xmlns:a14="http://schemas.microsoft.com/office/drawing/2010/main" val="0"/>
              </a:ext>
            </a:extLst>
          </a:blip>
          <a:srcRect l="12848" t="12159" r="10483" b="8839"/>
          <a:stretch/>
        </p:blipFill>
        <p:spPr bwMode="auto">
          <a:xfrm>
            <a:off x="179512" y="2636912"/>
            <a:ext cx="4849091" cy="383770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ağlıklı ve Dengeli Beslenme Önerileri - Rafine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1" y="2625583"/>
            <a:ext cx="3382626" cy="384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69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512" y="260648"/>
            <a:ext cx="8495194" cy="1687963"/>
          </a:xfrm>
          <a:prstGeom prst="rect">
            <a:avLst/>
          </a:prstGeom>
          <a:noFill/>
        </p:spPr>
        <p:txBody>
          <a:bodyPr wrap="square" rtlCol="0">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Sağlıklı beslenen çocuklar küçükken doğru beslendikleri için ilerleyen yaşlarda da daha az sağlık problemi ile karşı karşıya gelirler.</a:t>
            </a:r>
          </a:p>
        </p:txBody>
      </p:sp>
      <p:pic>
        <p:nvPicPr>
          <p:cNvPr id="4100" name="Picture 4" descr="Çocuklar İçin Sağlıklı Beslenme: Nasıl, Ne Yapılmalı?"/>
          <p:cNvPicPr>
            <a:picLocks noChangeAspect="1" noChangeArrowheads="1"/>
          </p:cNvPicPr>
          <p:nvPr/>
        </p:nvPicPr>
        <p:blipFill rotWithShape="1">
          <a:blip r:embed="rId2">
            <a:extLst>
              <a:ext uri="{28A0092B-C50C-407E-A947-70E740481C1C}">
                <a14:useLocalDpi xmlns:a14="http://schemas.microsoft.com/office/drawing/2010/main" val="0"/>
              </a:ext>
            </a:extLst>
          </a:blip>
          <a:srcRect l="2734" t="11966" r="2705" b="14335"/>
          <a:stretch/>
        </p:blipFill>
        <p:spPr bwMode="auto">
          <a:xfrm>
            <a:off x="179512" y="1916832"/>
            <a:ext cx="8495194" cy="278476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84626" y="4797152"/>
            <a:ext cx="8495194" cy="1754326"/>
          </a:xfrm>
          <a:prstGeom prst="rect">
            <a:avLst/>
          </a:prstGeom>
        </p:spPr>
        <p:txBody>
          <a:bodyPr wrap="square">
            <a:spAutoFit/>
          </a:bodyPr>
          <a:lstStyle/>
          <a:p>
            <a:pPr algn="just">
              <a:lnSpc>
                <a:spcPct val="150000"/>
              </a:lnSpc>
            </a:pPr>
            <a:r>
              <a:rPr lang="tr-TR" sz="2400" b="1" dirty="0">
                <a:latin typeface="Times New Roman" panose="02020603050405020304" pitchFamily="18" charset="0"/>
                <a:cs typeface="Times New Roman" panose="02020603050405020304" pitchFamily="18" charset="0"/>
              </a:rPr>
              <a:t>    Sağlıklı beslenen çocuklar odaklanma konusunda daha az sorun yaşarlar. Bu çocukların hayatlarında başarılı ve mutlu olmaları ihtimalleri daha yüksektir.</a:t>
            </a:r>
          </a:p>
        </p:txBody>
      </p:sp>
    </p:spTree>
    <p:extLst>
      <p:ext uri="{BB962C8B-B14F-4D97-AF65-F5344CB8AC3E}">
        <p14:creationId xmlns:p14="http://schemas.microsoft.com/office/powerpoint/2010/main" val="348471050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TotalTime>
  <Words>819</Words>
  <Application>Microsoft Office PowerPoint</Application>
  <PresentationFormat>Ekran Gösterisi (4:3)</PresentationFormat>
  <Paragraphs>88</Paragraphs>
  <Slides>34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34</vt:i4>
      </vt:variant>
    </vt:vector>
  </HeadingPairs>
  <TitlesOfParts>
    <vt:vector size="38" baseType="lpstr">
      <vt:lpstr>Arial</vt:lpstr>
      <vt:lpstr>Calibri</vt:lpstr>
      <vt:lpstr>Times New Roman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qwerty</dc:creator>
  <cp:lastModifiedBy>Sahip</cp:lastModifiedBy>
  <cp:revision>30</cp:revision>
  <dcterms:created xsi:type="dcterms:W3CDTF">2025-08-29T11:45:14Z</dcterms:created>
  <dcterms:modified xsi:type="dcterms:W3CDTF">2025-09-01T20:18:05Z</dcterms:modified>
</cp:coreProperties>
</file>